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256" r:id="rId2"/>
    <p:sldId id="283" r:id="rId3"/>
    <p:sldId id="284" r:id="rId4"/>
    <p:sldId id="285" r:id="rId5"/>
    <p:sldId id="257" r:id="rId6"/>
    <p:sldId id="286" r:id="rId7"/>
    <p:sldId id="258" r:id="rId8"/>
    <p:sldId id="270" r:id="rId9"/>
    <p:sldId id="259" r:id="rId10"/>
    <p:sldId id="271" r:id="rId11"/>
    <p:sldId id="260" r:id="rId12"/>
    <p:sldId id="272" r:id="rId13"/>
    <p:sldId id="261" r:id="rId14"/>
    <p:sldId id="273" r:id="rId15"/>
    <p:sldId id="262" r:id="rId16"/>
    <p:sldId id="275" r:id="rId17"/>
    <p:sldId id="263" r:id="rId18"/>
    <p:sldId id="274" r:id="rId19"/>
    <p:sldId id="264" r:id="rId20"/>
    <p:sldId id="276" r:id="rId21"/>
    <p:sldId id="265" r:id="rId22"/>
    <p:sldId id="277" r:id="rId23"/>
    <p:sldId id="266" r:id="rId24"/>
    <p:sldId id="278" r:id="rId25"/>
    <p:sldId id="267" r:id="rId26"/>
    <p:sldId id="279" r:id="rId27"/>
    <p:sldId id="268" r:id="rId28"/>
    <p:sldId id="280" r:id="rId29"/>
    <p:sldId id="269" r:id="rId30"/>
    <p:sldId id="281" r:id="rId31"/>
    <p:sldId id="288" r:id="rId32"/>
    <p:sldId id="282" r:id="rId33"/>
    <p:sldId id="28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dfbzISQIvkljXamPtMn2vA==" hashData="SvKHb2jhHdB6/FsJCdobkg1KhiWCVjuMCaULfrGNgIvodztP8yPFgZ1RsUX6LCSJ/Ql9rco1FnyHsJWhTfDtl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902F"/>
    <a:srgbClr val="F3B530"/>
    <a:srgbClr val="4141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27"/>
    <p:restoredTop sz="93948"/>
  </p:normalViewPr>
  <p:slideViewPr>
    <p:cSldViewPr snapToGrid="0" snapToObjects="1">
      <p:cViewPr varScale="1">
        <p:scale>
          <a:sx n="116" d="100"/>
          <a:sy n="116" d="100"/>
        </p:scale>
        <p:origin x="1048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49A735-4AFC-4E49-952A-A088C90F7D96}" type="datetimeFigureOut">
              <a:rPr lang="en-US" smtClean="0"/>
              <a:t>10/5/20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1895D0-C50F-A040-8F1C-7CAB92366D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53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D0-C50F-A040-8F1C-7CAB92366D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90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D0-C50F-A040-8F1C-7CAB92366DF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74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D0-C50F-A040-8F1C-7CAB92366DF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65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D0-C50F-A040-8F1C-7CAB92366DF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1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D0-C50F-A040-8F1C-7CAB92366DF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432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D0-C50F-A040-8F1C-7CAB92366DF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24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D0-C50F-A040-8F1C-7CAB92366DF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197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D0-C50F-A040-8F1C-7CAB92366DF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721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D0-C50F-A040-8F1C-7CAB92366DF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3733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D0-C50F-A040-8F1C-7CAB92366DF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8386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D0-C50F-A040-8F1C-7CAB92366DF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3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D0-C50F-A040-8F1C-7CAB92366DF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976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D0-C50F-A040-8F1C-7CAB92366DF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3957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D0-C50F-A040-8F1C-7CAB92366DF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6310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D0-C50F-A040-8F1C-7CAB92366DF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2258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D0-C50F-A040-8F1C-7CAB92366DF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133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D0-C50F-A040-8F1C-7CAB92366DF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80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D0-C50F-A040-8F1C-7CAB92366DF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6721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D0-C50F-A040-8F1C-7CAB92366DF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16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D0-C50F-A040-8F1C-7CAB92366DF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5653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D0-C50F-A040-8F1C-7CAB92366DF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658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D0-C50F-A040-8F1C-7CAB92366DF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50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D0-C50F-A040-8F1C-7CAB92366D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696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D0-C50F-A040-8F1C-7CAB92366DF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213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D0-C50F-A040-8F1C-7CAB92366D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07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D0-C50F-A040-8F1C-7CAB92366D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470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D0-C50F-A040-8F1C-7CAB92366DF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99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D0-C50F-A040-8F1C-7CAB92366DF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D0-C50F-A040-8F1C-7CAB92366DF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31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895D0-C50F-A040-8F1C-7CAB92366D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466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E4AE-0053-8C40-B1B7-407312F1CF0F}" type="datetimeFigureOut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E2C66-00F1-9B45-B71D-7DBE5CC49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24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E4AE-0053-8C40-B1B7-407312F1CF0F}" type="datetimeFigureOut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E2C66-00F1-9B45-B71D-7DBE5CC49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23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E4AE-0053-8C40-B1B7-407312F1CF0F}" type="datetimeFigureOut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E2C66-00F1-9B45-B71D-7DBE5CC49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18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E4AE-0053-8C40-B1B7-407312F1CF0F}" type="datetimeFigureOut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E2C66-00F1-9B45-B71D-7DBE5CC49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04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E4AE-0053-8C40-B1B7-407312F1CF0F}" type="datetimeFigureOut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E2C66-00F1-9B45-B71D-7DBE5CC49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66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E4AE-0053-8C40-B1B7-407312F1CF0F}" type="datetimeFigureOut">
              <a:rPr lang="en-US" smtClean="0"/>
              <a:t>10/5/20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E2C66-00F1-9B45-B71D-7DBE5CC49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98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E4AE-0053-8C40-B1B7-407312F1CF0F}" type="datetimeFigureOut">
              <a:rPr lang="en-US" smtClean="0"/>
              <a:t>10/5/20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E2C66-00F1-9B45-B71D-7DBE5CC49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943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E4AE-0053-8C40-B1B7-407312F1CF0F}" type="datetimeFigureOut">
              <a:rPr lang="en-US" smtClean="0"/>
              <a:t>10/5/20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E2C66-00F1-9B45-B71D-7DBE5CC49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134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E4AE-0053-8C40-B1B7-407312F1CF0F}" type="datetimeFigureOut">
              <a:rPr lang="en-US" smtClean="0"/>
              <a:t>10/5/20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E2C66-00F1-9B45-B71D-7DBE5CC49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71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E4AE-0053-8C40-B1B7-407312F1CF0F}" type="datetimeFigureOut">
              <a:rPr lang="en-US" smtClean="0"/>
              <a:t>10/5/20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E2C66-00F1-9B45-B71D-7DBE5CC49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256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E4AE-0053-8C40-B1B7-407312F1CF0F}" type="datetimeFigureOut">
              <a:rPr lang="en-US" smtClean="0"/>
              <a:t>10/5/20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8E2C66-00F1-9B45-B71D-7DBE5CC49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639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FE4AE-0053-8C40-B1B7-407312F1CF0F}" type="datetimeFigureOut">
              <a:rPr lang="en-US" smtClean="0"/>
              <a:t>10/5/20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8E2C66-00F1-9B45-B71D-7DBE5CC49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6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3CBC42-3BE7-E44E-85A0-1AF91C175D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3894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6DE2F5-41FF-6443-B443-BC72A15BE54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3336" y="5770508"/>
            <a:ext cx="4704909" cy="7623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0B59C4-9563-FF48-802E-70647046C5A5}"/>
              </a:ext>
            </a:extLst>
          </p:cNvPr>
          <p:cNvSpPr txBox="1"/>
          <p:nvPr/>
        </p:nvSpPr>
        <p:spPr>
          <a:xfrm>
            <a:off x="7253313" y="5737457"/>
            <a:ext cx="128806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39B90B-4BF1-BB4E-84B3-53DDA31BA4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8072" y="5778597"/>
            <a:ext cx="3180592" cy="77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206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6A4D53B-E1FA-3649-B558-70968F3071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" y="0"/>
            <a:ext cx="12229738" cy="6858000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93B2488-6A70-064A-BA8A-E32883799D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404274"/>
              </p:ext>
            </p:extLst>
          </p:nvPr>
        </p:nvGraphicFramePr>
        <p:xfrm>
          <a:off x="471710" y="2458427"/>
          <a:ext cx="3200400" cy="137160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466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3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pple Color Emoji" pitchFamily="2" charset="0"/>
                          <a:cs typeface="Arial" panose="020B0604020202020204" pitchFamily="34" charset="0"/>
                        </a:rPr>
                        <a:t>Sedan</a:t>
                      </a:r>
                      <a:endParaRPr lang="en-US" sz="2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pple Color Emoji" pitchFamily="2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C902F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ea typeface="Apple Color Emoji" pitchFamily="2" charset="0"/>
                          <a:cs typeface="Arial" panose="020B0604020202020204" pitchFamily="34" charset="0"/>
                        </a:rPr>
                        <a:t>Used*</a:t>
                      </a:r>
                      <a:endParaRPr lang="en-US" sz="2200" b="0" dirty="0">
                        <a:solidFill>
                          <a:srgbClr val="414140"/>
                        </a:solidFill>
                        <a:latin typeface="Arial" panose="020B0604020202020204" pitchFamily="34" charset="0"/>
                        <a:ea typeface="Apple Color Emoji" pitchFamily="2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ea typeface="Apple Color Emoji" pitchFamily="2" charset="0"/>
                          <a:cs typeface="Arial" panose="020B0604020202020204" pitchFamily="34" charset="0"/>
                        </a:rPr>
                        <a:t>$775</a:t>
                      </a:r>
                      <a:endParaRPr lang="en-US" sz="2200" b="0" dirty="0">
                        <a:solidFill>
                          <a:srgbClr val="414140"/>
                        </a:solidFill>
                        <a:latin typeface="Arial" panose="020B0604020202020204" pitchFamily="34" charset="0"/>
                        <a:ea typeface="Apple Color Emoji" pitchFamily="2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ea typeface="Apple Color Emoji" pitchFamily="2" charset="0"/>
                          <a:cs typeface="Arial" panose="020B0604020202020204" pitchFamily="34" charset="0"/>
                        </a:rPr>
                        <a:t>New</a:t>
                      </a:r>
                      <a:endParaRPr lang="en-US" sz="2200" b="0" dirty="0">
                        <a:solidFill>
                          <a:srgbClr val="414140"/>
                        </a:solidFill>
                        <a:latin typeface="Arial" panose="020B0604020202020204" pitchFamily="34" charset="0"/>
                        <a:ea typeface="Apple Color Emoji" pitchFamily="2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ea typeface="Apple Color Emoji" pitchFamily="2" charset="0"/>
                          <a:cs typeface="Arial" panose="020B0604020202020204" pitchFamily="34" charset="0"/>
                        </a:rPr>
                        <a:t>$1,002</a:t>
                      </a:r>
                      <a:endParaRPr lang="en-US" sz="2200" b="0" dirty="0">
                        <a:solidFill>
                          <a:srgbClr val="414140"/>
                        </a:solidFill>
                        <a:latin typeface="Arial" panose="020B0604020202020204" pitchFamily="34" charset="0"/>
                        <a:ea typeface="Apple Color Emoji" pitchFamily="2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4C10E43-49C8-6E42-8CF0-054BD696A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9922905"/>
              </p:ext>
            </p:extLst>
          </p:nvPr>
        </p:nvGraphicFramePr>
        <p:xfrm>
          <a:off x="4143820" y="2459388"/>
          <a:ext cx="3200400" cy="137160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466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3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Minivan</a:t>
                      </a:r>
                      <a:endParaRPr lang="en-US" sz="2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C902F">
                        <a:alpha val="81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Used*</a:t>
                      </a:r>
                      <a:endParaRPr lang="en-US" sz="2200" b="0" dirty="0">
                        <a:solidFill>
                          <a:srgbClr val="4141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$787</a:t>
                      </a:r>
                      <a:endParaRPr lang="en-US" sz="2200" b="0" dirty="0">
                        <a:solidFill>
                          <a:srgbClr val="4141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</a:t>
                      </a:r>
                      <a:endParaRPr lang="en-US" sz="2200" b="0" dirty="0">
                        <a:solidFill>
                          <a:srgbClr val="4141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$1,145</a:t>
                      </a:r>
                      <a:endParaRPr lang="en-US" sz="2200" b="0" dirty="0">
                        <a:solidFill>
                          <a:srgbClr val="4141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728BE10-296A-084F-BD98-B23DCBB81C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832910"/>
              </p:ext>
            </p:extLst>
          </p:nvPr>
        </p:nvGraphicFramePr>
        <p:xfrm>
          <a:off x="7815930" y="2458427"/>
          <a:ext cx="3200400" cy="137160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466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3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Sports</a:t>
                      </a:r>
                      <a:r>
                        <a:rPr lang="en-US" sz="24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Car</a:t>
                      </a:r>
                      <a:endParaRPr lang="en-US" sz="2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C902F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Used*</a:t>
                      </a:r>
                      <a:endParaRPr lang="en-US" sz="2200" b="0" dirty="0">
                        <a:solidFill>
                          <a:srgbClr val="4141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$871</a:t>
                      </a:r>
                      <a:endParaRPr lang="en-US" sz="2200" b="0" dirty="0">
                        <a:solidFill>
                          <a:srgbClr val="4141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</a:t>
                      </a:r>
                      <a:endParaRPr lang="en-US" sz="2200" b="0" dirty="0">
                        <a:solidFill>
                          <a:srgbClr val="4141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$1,173</a:t>
                      </a:r>
                      <a:endParaRPr lang="en-US" sz="2200" b="0" dirty="0">
                        <a:solidFill>
                          <a:srgbClr val="4141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77919E6-73A8-7647-A477-5D0447BBC5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855356"/>
              </p:ext>
            </p:extLst>
          </p:nvPr>
        </p:nvGraphicFramePr>
        <p:xfrm>
          <a:off x="474627" y="4144339"/>
          <a:ext cx="3200400" cy="137160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466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3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SUV</a:t>
                      </a:r>
                      <a:endParaRPr lang="en-US" sz="2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C902F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Used*</a:t>
                      </a:r>
                      <a:endParaRPr lang="en-US" sz="2200" b="0" dirty="0">
                        <a:solidFill>
                          <a:srgbClr val="4141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$1,014</a:t>
                      </a:r>
                      <a:endParaRPr lang="en-US" sz="2200" b="0" dirty="0">
                        <a:solidFill>
                          <a:srgbClr val="4141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</a:t>
                      </a:r>
                      <a:endParaRPr lang="en-US" sz="2200" b="0" dirty="0">
                        <a:solidFill>
                          <a:srgbClr val="4141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$1,464</a:t>
                      </a:r>
                      <a:endParaRPr lang="en-US" sz="2200" b="0" dirty="0">
                        <a:solidFill>
                          <a:srgbClr val="4141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3FFB790-DE73-F043-83BB-AA8F41382A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928141"/>
              </p:ext>
            </p:extLst>
          </p:nvPr>
        </p:nvGraphicFramePr>
        <p:xfrm>
          <a:off x="4143820" y="4147387"/>
          <a:ext cx="3200400" cy="137160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466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3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Pickup</a:t>
                      </a:r>
                      <a:endParaRPr lang="en-US" sz="2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C902F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Used*</a:t>
                      </a:r>
                      <a:endParaRPr lang="en-US" sz="2200" b="0" dirty="0">
                        <a:solidFill>
                          <a:srgbClr val="4141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$1,026</a:t>
                      </a:r>
                      <a:endParaRPr lang="en-US" sz="2200" b="0" dirty="0">
                        <a:solidFill>
                          <a:srgbClr val="4141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</a:t>
                      </a:r>
                      <a:endParaRPr lang="en-US" sz="2200" b="0" dirty="0">
                        <a:solidFill>
                          <a:srgbClr val="4141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$1,509</a:t>
                      </a:r>
                      <a:endParaRPr lang="en-US" sz="2200" b="0" dirty="0">
                        <a:solidFill>
                          <a:srgbClr val="4141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5B98939F-D12C-E047-870F-09903A93B3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566733"/>
              </p:ext>
            </p:extLst>
          </p:nvPr>
        </p:nvGraphicFramePr>
        <p:xfrm>
          <a:off x="7815930" y="4144339"/>
          <a:ext cx="3200400" cy="137160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466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3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Luxury Car</a:t>
                      </a:r>
                      <a:endParaRPr lang="en-US" sz="24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C902F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Used*</a:t>
                      </a:r>
                      <a:endParaRPr lang="en-US" sz="2200" b="0" dirty="0">
                        <a:solidFill>
                          <a:srgbClr val="4141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$1,050</a:t>
                      </a:r>
                      <a:endParaRPr lang="en-US" sz="2200" b="0" dirty="0">
                        <a:solidFill>
                          <a:srgbClr val="4141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</a:t>
                      </a:r>
                      <a:endParaRPr lang="en-US" sz="2200" b="0" dirty="0">
                        <a:solidFill>
                          <a:srgbClr val="4141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$1,551</a:t>
                      </a:r>
                      <a:endParaRPr lang="en-US" sz="2200" b="0" dirty="0">
                        <a:solidFill>
                          <a:srgbClr val="4141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74C6C7CF-326C-AD4D-A1BB-637D72BD5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10" y="476491"/>
            <a:ext cx="6756400" cy="914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AAB5126-3878-E745-9B86-42D63A1FD11E}"/>
              </a:ext>
            </a:extLst>
          </p:cNvPr>
          <p:cNvSpPr txBox="1"/>
          <p:nvPr/>
        </p:nvSpPr>
        <p:spPr>
          <a:xfrm>
            <a:off x="404558" y="5964955"/>
            <a:ext cx="11291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Includes: Payment, Insurance, Maintenance, Taxes, Tag, Warranty, and Fuel. *Used car is 5 years old.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92DCBC23-C89E-314E-B99E-AE7DDE14A1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383767"/>
              </p:ext>
            </p:extLst>
          </p:nvPr>
        </p:nvGraphicFramePr>
        <p:xfrm>
          <a:off x="502866" y="1667625"/>
          <a:ext cx="8676993" cy="45720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7135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1930">
                  <a:extLst>
                    <a:ext uri="{9D8B030D-6E8A-4147-A177-3AD203B41FA5}">
                      <a16:colId xmlns:a16="http://schemas.microsoft.com/office/drawing/2014/main" val="358121955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Uber / Lyft / Public Transportation – Per Ride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902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$20</a:t>
                      </a: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2508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DE9DD3-050A-C24B-A751-9A8DE79061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212016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64A2FF6-A21C-6445-8733-D1B374EB0C6C}"/>
              </a:ext>
            </a:extLst>
          </p:cNvPr>
          <p:cNvSpPr/>
          <p:nvPr/>
        </p:nvSpPr>
        <p:spPr>
          <a:xfrm>
            <a:off x="-757238" y="618610"/>
            <a:ext cx="6192280" cy="163109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8BA513-BD53-AF4C-ABEB-6AA8A128AC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50428" y="976955"/>
            <a:ext cx="447646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8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D40C24-BB68-294A-B019-23346B2E00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212016" cy="6858000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4B6592E-B9F8-9A4C-97DB-421807C32D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280499"/>
              </p:ext>
            </p:extLst>
          </p:nvPr>
        </p:nvGraphicFramePr>
        <p:xfrm>
          <a:off x="420688" y="1648580"/>
          <a:ext cx="3479800" cy="277368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3479800">
                  <a:extLst>
                    <a:ext uri="{9D8B030D-6E8A-4147-A177-3AD203B41FA5}">
                      <a16:colId xmlns:a16="http://schemas.microsoft.com/office/drawing/2014/main" val="37222827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Organic/Non-GMO</a:t>
                      </a:r>
                    </a:p>
                  </a:txBody>
                  <a:tcPr>
                    <a:solidFill>
                      <a:srgbClr val="EC902F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705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Grass Fed Beef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 Range Chicken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Organic Dairy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Fresh Vegetables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Fresh Fruit</a:t>
                      </a: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366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$591</a:t>
                      </a:r>
                    </a:p>
                  </a:txBody>
                  <a:tcPr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75029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D987FD-193C-1640-9B3F-D4A0BFBA1D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939981"/>
              </p:ext>
            </p:extLst>
          </p:nvPr>
        </p:nvGraphicFramePr>
        <p:xfrm>
          <a:off x="4356100" y="1648580"/>
          <a:ext cx="3479799" cy="277368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3479799">
                  <a:extLst>
                    <a:ext uri="{9D8B030D-6E8A-4147-A177-3AD203B41FA5}">
                      <a16:colId xmlns:a16="http://schemas.microsoft.com/office/drawing/2014/main" val="37222827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Average Groceries</a:t>
                      </a:r>
                    </a:p>
                  </a:txBody>
                  <a:tcPr>
                    <a:solidFill>
                      <a:srgbClr val="EC902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705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Ground Beef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Frozen Pizza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Pasta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Some Fresh Produce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Frozen Vegetables</a:t>
                      </a: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366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$443</a:t>
                      </a:r>
                    </a:p>
                  </a:txBody>
                  <a:tcPr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750292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20F2DE0-9333-AC49-BD00-A32D76DFEA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830711"/>
              </p:ext>
            </p:extLst>
          </p:nvPr>
        </p:nvGraphicFramePr>
        <p:xfrm>
          <a:off x="8291514" y="1648580"/>
          <a:ext cx="3479798" cy="344424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3479798">
                  <a:extLst>
                    <a:ext uri="{9D8B030D-6E8A-4147-A177-3AD203B41FA5}">
                      <a16:colId xmlns:a16="http://schemas.microsoft.com/office/drawing/2014/main" val="372228271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Budget Groceries</a:t>
                      </a:r>
                    </a:p>
                  </a:txBody>
                  <a:tcPr>
                    <a:solidFill>
                      <a:srgbClr val="EC902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5705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Hamburger Helper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Ground Beef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Canned Soup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Pasta / Rice / Beans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Less Fresh Fruits and</a:t>
                      </a:r>
                      <a:b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Vegetables – mostly frozen or canned</a:t>
                      </a: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3366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$345</a:t>
                      </a:r>
                    </a:p>
                  </a:txBody>
                  <a:tcPr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750292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FD38BF90-8265-A74E-86CA-FBCCB8581F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0688" y="395666"/>
            <a:ext cx="447646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42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EF534F2-6B6C-8848-B58C-207874205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656" y="0"/>
            <a:ext cx="1220413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53DF83C-5AC7-0A47-80F4-24E1FB951A5D}"/>
              </a:ext>
            </a:extLst>
          </p:cNvPr>
          <p:cNvSpPr/>
          <p:nvPr/>
        </p:nvSpPr>
        <p:spPr>
          <a:xfrm>
            <a:off x="-485772" y="618610"/>
            <a:ext cx="6192280" cy="163109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AFE9F9-1EAF-974D-A6CD-2CEA788658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3315" y="976955"/>
            <a:ext cx="4213654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66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7641BD-6B24-5440-94AE-7ABA348F37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656" y="0"/>
            <a:ext cx="12204139" cy="6858000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501A8E9-DAE1-3941-981F-5465EAAAEB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715576"/>
              </p:ext>
            </p:extLst>
          </p:nvPr>
        </p:nvGraphicFramePr>
        <p:xfrm>
          <a:off x="421150" y="1839610"/>
          <a:ext cx="5486400" cy="3657598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4142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36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2514">
                <a:tc gridSpan="2"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Required Costs</a:t>
                      </a:r>
                    </a:p>
                  </a:txBody>
                  <a:tcPr anchor="ctr">
                    <a:solidFill>
                      <a:srgbClr val="EC902F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Inexpensive Daycare</a:t>
                      </a: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$519</a:t>
                      </a: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Formula and Bottles</a:t>
                      </a:r>
                    </a:p>
                  </a:txBody>
                  <a:tcPr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$104</a:t>
                      </a:r>
                    </a:p>
                  </a:txBody>
                  <a:tcPr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Diapers and Wipes</a:t>
                      </a: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$78</a:t>
                      </a: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Resale Clothing</a:t>
                      </a:r>
                    </a:p>
                  </a:txBody>
                  <a:tcPr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$11</a:t>
                      </a:r>
                    </a:p>
                  </a:txBody>
                  <a:tcPr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Resale Toys, Books, etc.</a:t>
                      </a: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$11</a:t>
                      </a: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$723</a:t>
                      </a:r>
                    </a:p>
                  </a:txBody>
                  <a:tcPr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38E5A98-BD90-504D-A376-74A0EC08F4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618623"/>
              </p:ext>
            </p:extLst>
          </p:nvPr>
        </p:nvGraphicFramePr>
        <p:xfrm>
          <a:off x="6284450" y="1839610"/>
          <a:ext cx="5486400" cy="228600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4030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55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1500">
                <a:tc gridSpan="2"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Add-ons</a:t>
                      </a:r>
                    </a:p>
                  </a:txBody>
                  <a:tcPr anchor="ctr">
                    <a:solidFill>
                      <a:srgbClr val="EC902F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Licensed Daycare</a:t>
                      </a: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+$50</a:t>
                      </a: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Clothes</a:t>
                      </a:r>
                    </a:p>
                  </a:txBody>
                  <a:tcPr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+$50</a:t>
                      </a:r>
                    </a:p>
                  </a:txBody>
                  <a:tcPr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Toys, Books, etc.</a:t>
                      </a: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+$50</a:t>
                      </a: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B832C6CF-5FC6-CD49-BF9F-2879757FED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1150" y="462605"/>
            <a:ext cx="4213654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119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A8A7AD-A954-7F4C-87B5-5ABA1B4255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817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D0D7F0-6E02-DE4B-B1E4-79079472B35E}"/>
              </a:ext>
            </a:extLst>
          </p:cNvPr>
          <p:cNvSpPr/>
          <p:nvPr/>
        </p:nvSpPr>
        <p:spPr>
          <a:xfrm>
            <a:off x="6242062" y="4647690"/>
            <a:ext cx="6192280" cy="163109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21BE2E-97BD-2740-B3E0-557E7A4A6E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644713" y="5006035"/>
            <a:ext cx="36576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78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291B47E-489C-BB4A-BCCB-011C903459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8179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936CE2-65F1-F44E-90BC-6B8A063703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86298" y="476892"/>
            <a:ext cx="3657600" cy="9144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5664CC6-B05D-A246-BF96-910EA8096B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711756"/>
              </p:ext>
            </p:extLst>
          </p:nvPr>
        </p:nvGraphicFramePr>
        <p:xfrm>
          <a:off x="3504176" y="4437408"/>
          <a:ext cx="7073176" cy="188976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591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7979">
                  <a:extLst>
                    <a:ext uri="{9D8B030D-6E8A-4147-A177-3AD203B41FA5}">
                      <a16:colId xmlns:a16="http://schemas.microsoft.com/office/drawing/2014/main" val="3581219551"/>
                    </a:ext>
                  </a:extLst>
                </a:gridCol>
                <a:gridCol w="1134693">
                  <a:extLst>
                    <a:ext uri="{9D8B030D-6E8A-4147-A177-3AD203B41FA5}">
                      <a16:colId xmlns:a16="http://schemas.microsoft.com/office/drawing/2014/main" val="628838249"/>
                    </a:ext>
                  </a:extLst>
                </a:gridCol>
                <a:gridCol w="1134693">
                  <a:extLst>
                    <a:ext uri="{9D8B030D-6E8A-4147-A177-3AD203B41FA5}">
                      <a16:colId xmlns:a16="http://schemas.microsoft.com/office/drawing/2014/main" val="1730303004"/>
                    </a:ext>
                  </a:extLst>
                </a:gridCol>
                <a:gridCol w="1134693">
                  <a:extLst>
                    <a:ext uri="{9D8B030D-6E8A-4147-A177-3AD203B41FA5}">
                      <a16:colId xmlns:a16="http://schemas.microsoft.com/office/drawing/2014/main" val="17785568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l"/>
                      <a:endParaRPr lang="en-US" sz="20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Minimum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Minimum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$25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Minimum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$50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Minimum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$75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84589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Monthly Payment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902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$31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$56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$81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$106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Months to it pay off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902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Interest Paid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902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$142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$73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$50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$39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95419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C6C50F2-2BEE-E640-85E8-DB6DD98B540E}"/>
              </a:ext>
            </a:extLst>
          </p:cNvPr>
          <p:cNvSpPr txBox="1"/>
          <p:nvPr/>
        </p:nvSpPr>
        <p:spPr>
          <a:xfrm>
            <a:off x="692058" y="4885620"/>
            <a:ext cx="2812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Original Debt – $763</a:t>
            </a:r>
          </a:p>
          <a:p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Interest Rate – 14%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61B2E1-946A-5644-AB3C-088C9F5E84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138931" y="1711211"/>
            <a:ext cx="6438421" cy="240627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92CA18E-5978-9444-8A29-782609B0851A}"/>
              </a:ext>
            </a:extLst>
          </p:cNvPr>
          <p:cNvSpPr/>
          <p:nvPr/>
        </p:nvSpPr>
        <p:spPr>
          <a:xfrm flipV="1">
            <a:off x="8246645" y="3027345"/>
            <a:ext cx="1271803" cy="855827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01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F8FA5B-76D5-8B41-A081-7154A55283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853" y="0"/>
            <a:ext cx="12220853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B40A394-9DB0-4140-AE79-9B09992C8F3B}"/>
              </a:ext>
            </a:extLst>
          </p:cNvPr>
          <p:cNvSpPr/>
          <p:nvPr/>
        </p:nvSpPr>
        <p:spPr>
          <a:xfrm>
            <a:off x="6242062" y="775777"/>
            <a:ext cx="6192280" cy="163109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B87B72-ECC0-6F4D-A4B0-8D56EB83AB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87560" y="1188729"/>
            <a:ext cx="4447551" cy="84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37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3301AC-1D5F-3645-AE49-6F89B0D807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853" y="0"/>
            <a:ext cx="12220853" cy="6858000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5B0FE04-E208-134B-85E9-AD55BD94FB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248295"/>
              </p:ext>
            </p:extLst>
          </p:nvPr>
        </p:nvGraphicFramePr>
        <p:xfrm>
          <a:off x="676274" y="3644705"/>
          <a:ext cx="6767514" cy="2225311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6767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6903">
                <a:tc>
                  <a:txBody>
                    <a:bodyPr/>
                    <a:lstStyle/>
                    <a:p>
                      <a:pPr algn="l"/>
                      <a:r>
                        <a:rPr lang="en-US" sz="2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Coffee / Tea Shop</a:t>
                      </a:r>
                    </a:p>
                  </a:txBody>
                  <a:tcPr anchor="ctr">
                    <a:solidFill>
                      <a:srgbClr val="EC902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8408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Coffee / tea from shop everyday - </a:t>
                      </a:r>
                      <a:r>
                        <a:rPr lang="en-US" sz="2400" b="1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$90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Coffee / tea from shop every other day - </a:t>
                      </a:r>
                      <a:r>
                        <a:rPr lang="en-US" sz="2400" b="1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$45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Coffee / tea from shop once a week- </a:t>
                      </a:r>
                      <a:r>
                        <a:rPr lang="en-US" sz="2400" b="1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$15</a:t>
                      </a:r>
                    </a:p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Buy supplies and make coffee everyday -</a:t>
                      </a:r>
                      <a:r>
                        <a:rPr lang="en-US" sz="2400" baseline="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</a:t>
                      </a:r>
                      <a:endParaRPr lang="en-US" sz="2400" b="1" dirty="0">
                        <a:solidFill>
                          <a:srgbClr val="4141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792CEDDD-15C9-3D43-9FFD-1A41A52507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134849" y="458099"/>
            <a:ext cx="4447551" cy="840093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9189A8B-4751-F845-A2A5-408AF2EABB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297578"/>
              </p:ext>
            </p:extLst>
          </p:nvPr>
        </p:nvGraphicFramePr>
        <p:xfrm>
          <a:off x="676274" y="1867822"/>
          <a:ext cx="4610644" cy="1345474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46106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2514">
                <a:tc>
                  <a:txBody>
                    <a:bodyPr/>
                    <a:lstStyle/>
                    <a:p>
                      <a:pPr algn="l"/>
                      <a:r>
                        <a:rPr lang="en-US" sz="2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Fast Food – $9 per visit</a:t>
                      </a:r>
                    </a:p>
                  </a:txBody>
                  <a:tcPr anchor="ctr">
                    <a:solidFill>
                      <a:srgbClr val="EC902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1414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Multiply by how many times</a:t>
                      </a:r>
                      <a:b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1414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1414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 MONTH you eat fast food</a:t>
                      </a: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7746CDB-2AFA-1A4C-86E8-9BC9D70B8E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82893"/>
              </p:ext>
            </p:extLst>
          </p:nvPr>
        </p:nvGraphicFramePr>
        <p:xfrm>
          <a:off x="5592417" y="1867822"/>
          <a:ext cx="5989983" cy="1345474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5989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2514">
                <a:tc>
                  <a:txBody>
                    <a:bodyPr/>
                    <a:lstStyle/>
                    <a:p>
                      <a:pPr algn="l"/>
                      <a:r>
                        <a:rPr lang="en-US" sz="2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Sit Down Restaurant </a:t>
                      </a:r>
                      <a:r>
                        <a:rPr lang="en-US" sz="26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 $25 </a:t>
                      </a:r>
                      <a:r>
                        <a:rPr lang="en-US" sz="26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 visit</a:t>
                      </a:r>
                    </a:p>
                  </a:txBody>
                  <a:tcPr anchor="ctr">
                    <a:solidFill>
                      <a:srgbClr val="EC902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Multiply by how many times PER MONTH you eat at a sit down restaurant</a:t>
                      </a: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4150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3D2C60-BA20-2C43-977B-B6F9FE3A55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540" y="0"/>
            <a:ext cx="1220353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C502BDA-7389-A249-881E-AC119A0EDC7A}"/>
              </a:ext>
            </a:extLst>
          </p:cNvPr>
          <p:cNvSpPr/>
          <p:nvPr/>
        </p:nvSpPr>
        <p:spPr>
          <a:xfrm>
            <a:off x="-258750" y="3761866"/>
            <a:ext cx="7588238" cy="1381636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9052A3-8713-0C4F-AD36-6144197D97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6625" y="4144447"/>
            <a:ext cx="6461451" cy="72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52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B273ED-5E44-AC4C-9854-94656E4896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97C8A14-DAC0-0746-8364-8A6698D623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724880" y="458379"/>
            <a:ext cx="4737253" cy="5551468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1785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A70E42-4F9A-8F42-954F-ACE2F81472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540" y="0"/>
            <a:ext cx="12203539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ADE1DE-B994-394F-9B75-AA39A7330A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2363" y="615434"/>
            <a:ext cx="6715214" cy="7561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BC275A-43C7-724A-9809-17F4BCAF9C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61589" y="2437072"/>
            <a:ext cx="10268821" cy="271251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669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642ADED-DE4A-C040-B717-ADA67A2197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7956397-BA57-A84E-998A-F8F8342B649E}"/>
              </a:ext>
            </a:extLst>
          </p:cNvPr>
          <p:cNvSpPr/>
          <p:nvPr/>
        </p:nvSpPr>
        <p:spPr>
          <a:xfrm>
            <a:off x="-230176" y="4290502"/>
            <a:ext cx="6573825" cy="163109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481335-80BC-2A45-98EA-D50C378E05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62092" y="4705005"/>
            <a:ext cx="5317533" cy="89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68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8A0BF5-9BBF-B044-8525-E2F38676F5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35DFBE9-0555-CC48-AEC5-F498D508B3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64206"/>
              </p:ext>
            </p:extLst>
          </p:nvPr>
        </p:nvGraphicFramePr>
        <p:xfrm>
          <a:off x="610566" y="1981199"/>
          <a:ext cx="5943600" cy="2895600"/>
        </p:xfrm>
        <a:graphic>
          <a:graphicData uri="http://schemas.openxmlformats.org/drawingml/2006/table">
            <a:tbl>
              <a:tblPr bandRow="1">
                <a:tableStyleId>{91EBBBCC-DAD2-459C-BE2E-F6DE35CF9A28}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3292992265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25414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Amazon</a:t>
                      </a:r>
                      <a:r>
                        <a:rPr lang="en-US" sz="3200" baseline="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Prime</a:t>
                      </a:r>
                      <a:endParaRPr lang="en-US" sz="3200" dirty="0">
                        <a:solidFill>
                          <a:srgbClr val="4141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</a:t>
                      </a: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203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Apple Music / Spotify</a:t>
                      </a:r>
                    </a:p>
                  </a:txBody>
                  <a:tcPr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$15</a:t>
                      </a:r>
                    </a:p>
                  </a:txBody>
                  <a:tcPr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122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Cable</a:t>
                      </a: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$85</a:t>
                      </a: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612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Cell Phone</a:t>
                      </a:r>
                    </a:p>
                  </a:txBody>
                  <a:tcPr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$125</a:t>
                      </a:r>
                    </a:p>
                  </a:txBody>
                  <a:tcPr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281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Hulu</a:t>
                      </a: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</a:t>
                      </a: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8080995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804649B1-DC7A-7D47-9767-66ACA826EF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10566" y="567416"/>
            <a:ext cx="5009589" cy="846368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54CFC11-250F-D748-887E-63E9AD764C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5766575"/>
              </p:ext>
            </p:extLst>
          </p:nvPr>
        </p:nvGraphicFramePr>
        <p:xfrm>
          <a:off x="7164732" y="1981199"/>
          <a:ext cx="4114800" cy="2895600"/>
        </p:xfrm>
        <a:graphic>
          <a:graphicData uri="http://schemas.openxmlformats.org/drawingml/2006/table">
            <a:tbl>
              <a:tblPr bandRow="1">
                <a:tableStyleId>{91EBBBCC-DAD2-459C-BE2E-F6DE35CF9A28}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399744073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6950349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Internet</a:t>
                      </a: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$100</a:t>
                      </a: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203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Netflix</a:t>
                      </a:r>
                    </a:p>
                  </a:txBody>
                  <a:tcPr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$11</a:t>
                      </a:r>
                    </a:p>
                  </a:txBody>
                  <a:tcPr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122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PlayStation+</a:t>
                      </a: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</a:t>
                      </a: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612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Satellite</a:t>
                      </a:r>
                    </a:p>
                  </a:txBody>
                  <a:tcPr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$75</a:t>
                      </a:r>
                    </a:p>
                  </a:txBody>
                  <a:tcPr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281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Xbox Live</a:t>
                      </a: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</a:t>
                      </a: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80809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5902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B7CE43-3FBD-0545-B981-AD3B2D55EA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751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198939-F133-FB49-9C6B-025CE2B5E900}"/>
              </a:ext>
            </a:extLst>
          </p:cNvPr>
          <p:cNvSpPr/>
          <p:nvPr/>
        </p:nvSpPr>
        <p:spPr>
          <a:xfrm>
            <a:off x="6213493" y="4133339"/>
            <a:ext cx="6145195" cy="163109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1BDE93-663B-C645-B910-D71921B481C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603140" y="4542550"/>
            <a:ext cx="3825802" cy="85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87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99D31CF-C33D-8B48-A416-74A8E609D5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7519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1122B8-F386-B64E-9D7E-98ABE40D277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0953" y="631207"/>
            <a:ext cx="3825802" cy="858124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64DA1BC-7241-3B43-82A2-7B4C069280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620221"/>
              </p:ext>
            </p:extLst>
          </p:nvPr>
        </p:nvGraphicFramePr>
        <p:xfrm>
          <a:off x="530953" y="2120538"/>
          <a:ext cx="4947266" cy="1563624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473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3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1208">
                <a:tc gridSpan="2">
                  <a:txBody>
                    <a:bodyPr/>
                    <a:lstStyle/>
                    <a:p>
                      <a:pPr algn="l"/>
                      <a:r>
                        <a:rPr lang="en-US" sz="2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Uniform &amp; Weekend Clothes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C902F">
                        <a:alpha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1208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Luxury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Bargain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1208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$90</a:t>
                      </a:r>
                    </a:p>
                  </a:txBody>
                  <a:tcPr anchor="ctr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$65</a:t>
                      </a:r>
                    </a:p>
                  </a:txBody>
                  <a:tcPr anchor="ctr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EB2B971-AE53-8E48-918E-CAD6C3FC2E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1515120"/>
              </p:ext>
            </p:extLst>
          </p:nvPr>
        </p:nvGraphicFramePr>
        <p:xfrm>
          <a:off x="5844539" y="2120538"/>
          <a:ext cx="5816508" cy="1563624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9082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82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1208">
                <a:tc gridSpan="2">
                  <a:txBody>
                    <a:bodyPr/>
                    <a:lstStyle/>
                    <a:p>
                      <a:pPr algn="l"/>
                      <a:r>
                        <a:rPr lang="en-US" sz="2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Business Casual &amp; Weekend Clothes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C902F">
                        <a:alpha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1208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Luxury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Bargain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1208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$140</a:t>
                      </a:r>
                    </a:p>
                  </a:txBody>
                  <a:tcPr anchor="ctr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$90</a:t>
                      </a:r>
                    </a:p>
                  </a:txBody>
                  <a:tcPr anchor="ctr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95AF9F1B-8E57-0048-9A50-8E7D4E0A72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661177"/>
              </p:ext>
            </p:extLst>
          </p:nvPr>
        </p:nvGraphicFramePr>
        <p:xfrm>
          <a:off x="530952" y="4315369"/>
          <a:ext cx="6818538" cy="1563624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3409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9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1208">
                <a:tc gridSpan="2">
                  <a:txBody>
                    <a:bodyPr/>
                    <a:lstStyle/>
                    <a:p>
                      <a:pPr algn="l"/>
                      <a:r>
                        <a:rPr lang="en-US" sz="24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Business Professional &amp; Weekend Clothes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EC902F">
                        <a:alpha val="7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1208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Luxury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Bargain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1208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$300</a:t>
                      </a:r>
                    </a:p>
                  </a:txBody>
                  <a:tcPr anchor="ctr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$180</a:t>
                      </a:r>
                    </a:p>
                  </a:txBody>
                  <a:tcPr anchor="ctr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6179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7E4EDF-B678-C14E-8E81-10ED76007B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0125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386C3EC-AD4A-E24A-BB5A-2238B8560AF2}"/>
              </a:ext>
            </a:extLst>
          </p:cNvPr>
          <p:cNvSpPr/>
          <p:nvPr/>
        </p:nvSpPr>
        <p:spPr>
          <a:xfrm>
            <a:off x="4984758" y="861501"/>
            <a:ext cx="7416792" cy="163109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4A606D-D9FD-C542-92EA-14F1F5769F9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431556" y="1303844"/>
            <a:ext cx="5506501" cy="81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233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C6F34A1-8D9E-7248-92A2-6F5033340B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0125" cy="6858000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09F246B-E31E-B741-9C8C-B6AB3D663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886332"/>
              </p:ext>
            </p:extLst>
          </p:nvPr>
        </p:nvGraphicFramePr>
        <p:xfrm>
          <a:off x="548805" y="1469388"/>
          <a:ext cx="2894673" cy="182880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380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3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Soap / Shampoo</a:t>
                      </a:r>
                    </a:p>
                  </a:txBody>
                  <a:tcPr anchor="ctr">
                    <a:solidFill>
                      <a:srgbClr val="EC902F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$78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Medium</a:t>
                      </a:r>
                    </a:p>
                  </a:txBody>
                  <a:tcPr anchor="ctr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$41</a:t>
                      </a:r>
                    </a:p>
                  </a:txBody>
                  <a:tcPr anchor="ctr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$16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9D724ADC-145F-6647-ADD4-09CCE96E66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188344"/>
              </p:ext>
            </p:extLst>
          </p:nvPr>
        </p:nvGraphicFramePr>
        <p:xfrm>
          <a:off x="3760635" y="1469388"/>
          <a:ext cx="3294723" cy="182880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5802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Make-up / Skincare</a:t>
                      </a:r>
                    </a:p>
                  </a:txBody>
                  <a:tcPr anchor="ctr">
                    <a:solidFill>
                      <a:srgbClr val="EC902F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$156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Medium</a:t>
                      </a:r>
                    </a:p>
                  </a:txBody>
                  <a:tcPr anchor="ctr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$78</a:t>
                      </a:r>
                    </a:p>
                  </a:txBody>
                  <a:tcPr anchor="ctr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$36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5DE2085-BE31-6C41-94FC-DB18DA47C9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553142"/>
              </p:ext>
            </p:extLst>
          </p:nvPr>
        </p:nvGraphicFramePr>
        <p:xfrm>
          <a:off x="4343565" y="3793552"/>
          <a:ext cx="3477603" cy="228600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434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35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Men’s Haircut</a:t>
                      </a:r>
                    </a:p>
                  </a:txBody>
                  <a:tcPr anchor="ctr">
                    <a:solidFill>
                      <a:srgbClr val="EC902F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Every 2</a:t>
                      </a:r>
                      <a:r>
                        <a:rPr lang="en-US" sz="2400" baseline="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weeks</a:t>
                      </a:r>
                      <a:endParaRPr lang="en-US" sz="2400" dirty="0">
                        <a:solidFill>
                          <a:srgbClr val="4141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$41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Every 4</a:t>
                      </a:r>
                      <a:r>
                        <a:rPr lang="en-US" sz="2400" baseline="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weeks</a:t>
                      </a:r>
                      <a:endParaRPr lang="en-US" sz="2400" dirty="0">
                        <a:solidFill>
                          <a:srgbClr val="4141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$21</a:t>
                      </a:r>
                    </a:p>
                  </a:txBody>
                  <a:tcPr anchor="ctr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Every 6 weeks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$13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Every 8</a:t>
                      </a:r>
                      <a:r>
                        <a:rPr lang="en-US" sz="2400" baseline="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weeks</a:t>
                      </a:r>
                      <a:endParaRPr lang="en-US" sz="2400" dirty="0">
                        <a:solidFill>
                          <a:srgbClr val="4141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</a:t>
                      </a:r>
                    </a:p>
                  </a:txBody>
                  <a:tcPr anchor="ctr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2B88E75-52F5-1546-849E-A566DBD4EB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5136364"/>
              </p:ext>
            </p:extLst>
          </p:nvPr>
        </p:nvGraphicFramePr>
        <p:xfrm>
          <a:off x="548805" y="3796266"/>
          <a:ext cx="3477603" cy="228600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437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0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Women’s Haircut</a:t>
                      </a:r>
                    </a:p>
                  </a:txBody>
                  <a:tcPr anchor="ctr">
                    <a:solidFill>
                      <a:srgbClr val="EC902F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Every 2</a:t>
                      </a:r>
                      <a:r>
                        <a:rPr lang="en-US" sz="2400" baseline="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weeks</a:t>
                      </a:r>
                      <a:endParaRPr lang="en-US" sz="2400" dirty="0">
                        <a:solidFill>
                          <a:srgbClr val="4141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$83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Every 4</a:t>
                      </a:r>
                      <a:r>
                        <a:rPr lang="en-US" sz="2400" baseline="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weeks</a:t>
                      </a:r>
                      <a:endParaRPr lang="en-US" sz="2400" dirty="0">
                        <a:solidFill>
                          <a:srgbClr val="4141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$41</a:t>
                      </a:r>
                    </a:p>
                  </a:txBody>
                  <a:tcPr anchor="ctr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Every 6 weeks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$28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Every 8</a:t>
                      </a:r>
                      <a:r>
                        <a:rPr lang="en-US" sz="2400" baseline="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weeks</a:t>
                      </a:r>
                      <a:endParaRPr lang="en-US" sz="2400" dirty="0">
                        <a:solidFill>
                          <a:srgbClr val="4141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$21</a:t>
                      </a:r>
                    </a:p>
                  </a:txBody>
                  <a:tcPr anchor="ctr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6D0D1CD-85D2-784D-8784-58DA731B79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2788821"/>
              </p:ext>
            </p:extLst>
          </p:nvPr>
        </p:nvGraphicFramePr>
        <p:xfrm>
          <a:off x="7372515" y="1475736"/>
          <a:ext cx="3099243" cy="182880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624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4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Shaving Supplies</a:t>
                      </a:r>
                    </a:p>
                  </a:txBody>
                  <a:tcPr anchor="ctr">
                    <a:solidFill>
                      <a:srgbClr val="EC902F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$24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Medium</a:t>
                      </a:r>
                    </a:p>
                  </a:txBody>
                  <a:tcPr anchor="ctr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$21</a:t>
                      </a:r>
                    </a:p>
                  </a:txBody>
                  <a:tcPr anchor="ctr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1D4DD252-FBF9-D944-A00A-523A99130A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60923" y="426206"/>
            <a:ext cx="5506501" cy="810708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0E4BC034-FE5F-F248-A9F2-B48DB630F2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06711"/>
              </p:ext>
            </p:extLst>
          </p:nvPr>
        </p:nvGraphicFramePr>
        <p:xfrm>
          <a:off x="8138325" y="3793552"/>
          <a:ext cx="3226143" cy="137160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14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Gym Membership</a:t>
                      </a:r>
                    </a:p>
                  </a:txBody>
                  <a:tcPr anchor="ctr">
                    <a:solidFill>
                      <a:srgbClr val="EC902F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Higher End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$50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Bargain</a:t>
                      </a:r>
                    </a:p>
                  </a:txBody>
                  <a:tcPr anchor="ctr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</a:t>
                      </a:r>
                    </a:p>
                  </a:txBody>
                  <a:tcPr anchor="ctr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6124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A3B78A-9FD7-FC43-8326-041E6548BB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38726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49CF0F-00DD-EF40-82C3-C2D411132A6B}"/>
              </a:ext>
            </a:extLst>
          </p:cNvPr>
          <p:cNvSpPr/>
          <p:nvPr/>
        </p:nvSpPr>
        <p:spPr>
          <a:xfrm>
            <a:off x="4484685" y="861501"/>
            <a:ext cx="7902577" cy="163109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AE160F-3176-4D42-BB5E-D75DE3FE84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31484" y="1332606"/>
            <a:ext cx="6215284" cy="75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74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94BEF80-F799-3E49-ACCF-DBC673825B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387262" cy="6858000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E83789F-C359-C440-AAB1-8751316AE5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902594"/>
              </p:ext>
            </p:extLst>
          </p:nvPr>
        </p:nvGraphicFramePr>
        <p:xfrm>
          <a:off x="7600211" y="1489203"/>
          <a:ext cx="3064956" cy="2511552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768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67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Furniture</a:t>
                      </a:r>
                    </a:p>
                  </a:txBody>
                  <a:tcPr anchor="ctr">
                    <a:solidFill>
                      <a:srgbClr val="EC902F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$130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Medium</a:t>
                      </a:r>
                    </a:p>
                  </a:txBody>
                  <a:tcPr anchor="ctr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$52</a:t>
                      </a:r>
                    </a:p>
                  </a:txBody>
                  <a:tcPr anchor="ctr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$26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Used</a:t>
                      </a:r>
                    </a:p>
                  </a:txBody>
                  <a:tcPr anchor="ctr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</a:t>
                      </a:r>
                    </a:p>
                  </a:txBody>
                  <a:tcPr anchor="ctr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472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*based on replacing every 10 years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FD254FD-3B45-8244-96BD-152EAD2747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931014"/>
              </p:ext>
            </p:extLst>
          </p:nvPr>
        </p:nvGraphicFramePr>
        <p:xfrm>
          <a:off x="573797" y="4226334"/>
          <a:ext cx="2743200" cy="2176272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582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0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Decorations</a:t>
                      </a:r>
                    </a:p>
                  </a:txBody>
                  <a:tcPr anchor="ctr">
                    <a:solidFill>
                      <a:srgbClr val="EC902F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$52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Medium</a:t>
                      </a:r>
                    </a:p>
                  </a:txBody>
                  <a:tcPr anchor="ctr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$26</a:t>
                      </a:r>
                    </a:p>
                  </a:txBody>
                  <a:tcPr anchor="ctr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Used</a:t>
                      </a:r>
                    </a:p>
                  </a:txBody>
                  <a:tcPr anchor="ctr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</a:t>
                      </a:r>
                    </a:p>
                  </a:txBody>
                  <a:tcPr anchor="ctr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EB83582-B77C-5B40-9C01-CB2BF5145A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7027854"/>
              </p:ext>
            </p:extLst>
          </p:nvPr>
        </p:nvGraphicFramePr>
        <p:xfrm>
          <a:off x="573797" y="1489203"/>
          <a:ext cx="3064956" cy="246888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532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24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TV</a:t>
                      </a:r>
                    </a:p>
                  </a:txBody>
                  <a:tcPr anchor="ctr">
                    <a:solidFill>
                      <a:srgbClr val="EC902F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75”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$42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65”</a:t>
                      </a:r>
                    </a:p>
                  </a:txBody>
                  <a:tcPr anchor="ctr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$37</a:t>
                      </a:r>
                    </a:p>
                  </a:txBody>
                  <a:tcPr anchor="ctr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49”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$21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32”</a:t>
                      </a:r>
                    </a:p>
                  </a:txBody>
                  <a:tcPr anchor="ctr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</a:t>
                      </a:r>
                    </a:p>
                  </a:txBody>
                  <a:tcPr anchor="ctr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*based on replacing every 5 years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707ABED-A0B9-2B4C-B6B3-E2BE14CA03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782989"/>
              </p:ext>
            </p:extLst>
          </p:nvPr>
        </p:nvGraphicFramePr>
        <p:xfrm>
          <a:off x="3973562" y="1498757"/>
          <a:ext cx="3291840" cy="204216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Computer</a:t>
                      </a:r>
                    </a:p>
                  </a:txBody>
                  <a:tcPr anchor="ctr">
                    <a:solidFill>
                      <a:srgbClr val="EC902F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8245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$83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Medium</a:t>
                      </a:r>
                    </a:p>
                  </a:txBody>
                  <a:tcPr anchor="ctr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$42</a:t>
                      </a:r>
                    </a:p>
                  </a:txBody>
                  <a:tcPr anchor="ctr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$21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*based on replacing every 3 years</a:t>
                      </a:r>
                    </a:p>
                  </a:txBody>
                  <a:tcPr anchor="ctr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722651B9-D293-F344-B3E5-1CD6DA4C65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3797" y="452644"/>
            <a:ext cx="6215284" cy="753367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AB7D5AE-9A52-2943-BC63-18453F39BD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374395"/>
              </p:ext>
            </p:extLst>
          </p:nvPr>
        </p:nvGraphicFramePr>
        <p:xfrm>
          <a:off x="3681439" y="4218938"/>
          <a:ext cx="3583963" cy="1746504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067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62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Cleaning</a:t>
                      </a:r>
                    </a:p>
                  </a:txBody>
                  <a:tcPr anchor="ctr">
                    <a:solidFill>
                      <a:srgbClr val="EC902F">
                        <a:alpha val="8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Weekly Maid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$700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Monthly Maid</a:t>
                      </a:r>
                    </a:p>
                  </a:txBody>
                  <a:tcPr anchor="ctr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$175</a:t>
                      </a:r>
                    </a:p>
                  </a:txBody>
                  <a:tcPr anchor="ctr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768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Supplies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$60</a:t>
                      </a:r>
                    </a:p>
                  </a:txBody>
                  <a:tcPr anchor="ctr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35116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E0BD79-6734-2B46-AB0E-94F5B89019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21064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349CAD-5AFA-2543-ADFD-2DDB34EB793C}"/>
              </a:ext>
            </a:extLst>
          </p:cNvPr>
          <p:cNvSpPr/>
          <p:nvPr/>
        </p:nvSpPr>
        <p:spPr>
          <a:xfrm>
            <a:off x="5157788" y="2090226"/>
            <a:ext cx="7229474" cy="163109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F87D8-F7E7-DF42-9D32-DEAE309E41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52542" y="2561331"/>
            <a:ext cx="5373279" cy="75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17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4D2CCBB-D308-AF4B-A7CB-F41D5E1FCC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9F1811-31C1-6148-9028-3B68B287F6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30347" y="1636834"/>
            <a:ext cx="7131305" cy="2665235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5EC93247-5D30-8E4A-B4FD-C6389E8F15AF}"/>
              </a:ext>
            </a:extLst>
          </p:cNvPr>
          <p:cNvSpPr/>
          <p:nvPr/>
        </p:nvSpPr>
        <p:spPr>
          <a:xfrm flipV="1">
            <a:off x="7194077" y="3124198"/>
            <a:ext cx="1408671" cy="947929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1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C4EA63-0553-8549-9BE5-54FA367497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210640" cy="6858000"/>
          </a:xfrm>
          <a:prstGeom prst="rect">
            <a:avLst/>
          </a:prstGeom>
        </p:spPr>
      </p:pic>
      <p:graphicFrame>
        <p:nvGraphicFramePr>
          <p:cNvPr id="7" name="Group 143">
            <a:extLst>
              <a:ext uri="{FF2B5EF4-FFF2-40B4-BE49-F238E27FC236}">
                <a16:creationId xmlns:a16="http://schemas.microsoft.com/office/drawing/2014/main" id="{2979EBA3-287D-9E48-84D9-6572F4A3A7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31756"/>
              </p:ext>
            </p:extLst>
          </p:nvPr>
        </p:nvGraphicFramePr>
        <p:xfrm>
          <a:off x="472440" y="1661807"/>
          <a:ext cx="4576078" cy="4114962"/>
        </p:xfrm>
        <a:graphic>
          <a:graphicData uri="http://schemas.openxmlformats.org/drawingml/2006/table">
            <a:tbl>
              <a:tblPr bandRow="1">
                <a:tableStyleId>{91EBBBCC-DAD2-459C-BE2E-F6DE35CF9A28}</a:tableStyleId>
              </a:tblPr>
              <a:tblGrid>
                <a:gridCol w="3559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41414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RedBox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41414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9" marB="45729" anchor="ctr" horzOverflow="overflow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rgbClr val="41414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41414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9" marB="45729" anchor="ctr" horzOverflow="overflow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rgbClr val="41414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School Game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41414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9" marB="45729" anchor="ctr" horzOverflow="overflow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rgbClr val="41414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$11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41414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9" marB="45729" anchor="ctr" horzOverflow="overflow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rgbClr val="41414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Hamster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41414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9" marB="45729" anchor="ctr" horzOverflow="overflow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rgbClr val="41414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$16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41414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9" marB="45729" anchor="ctr" horzOverflow="overflow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rgbClr val="41414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Blu-ray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41414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9" marB="45729" anchor="ctr" horzOverflow="overflow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rgbClr val="41414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$21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41414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9" marB="45729" anchor="ctr" horzOverflow="overflow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rgbClr val="41414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Video Game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41414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9" marB="45729" anchor="ctr" horzOverflow="overflow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rgbClr val="41414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$58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41414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9" marB="45729" anchor="ctr" horzOverflow="overflow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Dog/Cat</a:t>
                      </a:r>
                    </a:p>
                  </a:txBody>
                  <a:tcPr marT="45729" marB="45729" anchor="ctr" horzOverflow="overflow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rgbClr val="41414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$63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41414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9" marB="45729" anchor="ctr" horzOverflow="overflow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Save for Road Trip</a:t>
                      </a:r>
                    </a:p>
                  </a:txBody>
                  <a:tcPr marT="45729" marB="45729" anchor="ctr" horzOverflow="overflow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rgbClr val="41414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$73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41414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9" marB="45729" anchor="ctr" horzOverflow="overflow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rgbClr val="41414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 Night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41414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9" marB="45729" anchor="ctr" horzOverflow="overflow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rgbClr val="41414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$78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41414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9" marB="45729" anchor="ctr" horzOverflow="overflow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rgbClr val="41414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Throw a Party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41414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9" marB="45729" anchor="ctr" horzOverflow="overflow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rgbClr val="41414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$104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41414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9" marB="45729" anchor="ctr" horzOverflow="overflow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AE7C4169-9138-A74F-9FE9-8599BCAD5F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60553" y="523423"/>
            <a:ext cx="5373279" cy="753367"/>
          </a:xfrm>
          <a:prstGeom prst="rect">
            <a:avLst/>
          </a:prstGeom>
        </p:spPr>
      </p:pic>
      <p:graphicFrame>
        <p:nvGraphicFramePr>
          <p:cNvPr id="5" name="Group 143">
            <a:extLst>
              <a:ext uri="{FF2B5EF4-FFF2-40B4-BE49-F238E27FC236}">
                <a16:creationId xmlns:a16="http://schemas.microsoft.com/office/drawing/2014/main" id="{6D66AA0A-0C37-054B-B1E3-1B089A37D8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484990"/>
              </p:ext>
            </p:extLst>
          </p:nvPr>
        </p:nvGraphicFramePr>
        <p:xfrm>
          <a:off x="5520957" y="1661807"/>
          <a:ext cx="6001555" cy="3200526"/>
        </p:xfrm>
        <a:graphic>
          <a:graphicData uri="http://schemas.openxmlformats.org/drawingml/2006/table">
            <a:tbl>
              <a:tblPr bandRow="1">
                <a:tableStyleId>{91EBBBCC-DAD2-459C-BE2E-F6DE35CF9A28}</a:tableStyleId>
              </a:tblPr>
              <a:tblGrid>
                <a:gridCol w="37863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51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rgbClr val="41414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Movie Theater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41414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9" marB="45729" anchor="ctr" horzOverflow="overflow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rgbClr val="41414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$15/person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41414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9" marB="45729" anchor="ctr" horzOverflow="overflow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rgbClr val="41414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Bowling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41414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9" marB="45729" anchor="ctr" horzOverflow="overflow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rgbClr val="41414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$30/person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41414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9" marB="45729" anchor="ctr" horzOverflow="overflow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rgbClr val="41414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Golf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41414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9" marB="45729" anchor="ctr" horzOverflow="overflow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rgbClr val="41414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$60/round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41414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9" marB="45729" anchor="ctr" horzOverflow="overflow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rgbClr val="41414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Concert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41414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9" marB="45729" anchor="ctr" horzOverflow="overflow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rgbClr val="41414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$75/person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41414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9" marB="45729" anchor="ctr" horzOverflow="overflow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rgbClr val="41414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NBA Game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41414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9" marB="45729" anchor="ctr" horzOverflow="overflow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rgbClr val="41414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$85/person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41414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9" marB="45729" anchor="ctr" horzOverflow="overflow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rgbClr val="41414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College Football Game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41414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9" marB="45729" anchor="ctr" horzOverflow="overflow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rgbClr val="41414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$90/person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41414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9" marB="45729" anchor="ctr" horzOverflow="overflow"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rgbClr val="41414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NFL Game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41414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9" marB="45729" anchor="ctr" horzOverflow="overflow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solidFill>
                            <a:srgbClr val="41414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$125/person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41414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9" marB="45729" anchor="ctr" horzOverflow="overflow"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70428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4712DFC-0175-F146-9732-7CFB7BF11A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21064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7C4169-9138-A74F-9FE9-8599BCAD5F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60553" y="523423"/>
            <a:ext cx="5373279" cy="7533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C9F05A-388E-A84F-9BFE-6C5DABFFB846}"/>
              </a:ext>
            </a:extLst>
          </p:cNvPr>
          <p:cNvSpPr/>
          <p:nvPr/>
        </p:nvSpPr>
        <p:spPr>
          <a:xfrm>
            <a:off x="926508" y="3613127"/>
            <a:ext cx="61759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414140"/>
                </a:solidFill>
                <a:latin typeface="Arial" panose="020B0604020202020204" pitchFamily="34" charset="0"/>
              </a:rPr>
              <a:t>What entertains you?</a:t>
            </a:r>
            <a:endParaRPr lang="en-US" sz="4000" b="1" dirty="0">
              <a:solidFill>
                <a:srgbClr val="41414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23693D-F110-7042-8392-A1107ADD51E7}"/>
              </a:ext>
            </a:extLst>
          </p:cNvPr>
          <p:cNvSpPr/>
          <p:nvPr/>
        </p:nvSpPr>
        <p:spPr>
          <a:xfrm>
            <a:off x="3178030" y="1641195"/>
            <a:ext cx="4436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tx1">
                    <a:alpha val="34000"/>
                  </a:schemeClr>
                </a:solidFill>
                <a:effectLst/>
                <a:latin typeface="Arial" panose="020B0604020202020204" pitchFamily="34" charset="0"/>
              </a:rPr>
              <a:t>Building rockets?</a:t>
            </a:r>
            <a:endParaRPr lang="en-US" sz="3200" dirty="0">
              <a:solidFill>
                <a:schemeClr val="tx1">
                  <a:alpha val="34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A8C9E8-415A-DE42-851C-4BB16FF2A0C6}"/>
              </a:ext>
            </a:extLst>
          </p:cNvPr>
          <p:cNvSpPr/>
          <p:nvPr/>
        </p:nvSpPr>
        <p:spPr>
          <a:xfrm>
            <a:off x="1459616" y="2123878"/>
            <a:ext cx="422845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tx1">
                    <a:alpha val="34000"/>
                  </a:schemeClr>
                </a:solidFill>
                <a:latin typeface="Arial" panose="020B0604020202020204" pitchFamily="34" charset="0"/>
              </a:rPr>
              <a:t>Debate team</a:t>
            </a:r>
            <a:r>
              <a:rPr lang="en-US" sz="4400" b="1" dirty="0">
                <a:solidFill>
                  <a:schemeClr val="tx1">
                    <a:alpha val="34000"/>
                  </a:schemeClr>
                </a:solidFill>
                <a:effectLst/>
                <a:latin typeface="Arial" panose="020B0604020202020204" pitchFamily="34" charset="0"/>
              </a:rPr>
              <a:t>?</a:t>
            </a:r>
            <a:endParaRPr lang="en-US" sz="4400" dirty="0">
              <a:solidFill>
                <a:schemeClr val="tx1">
                  <a:alpha val="34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8CC64F-03BA-9046-8F53-676EE590FFB7}"/>
              </a:ext>
            </a:extLst>
          </p:cNvPr>
          <p:cNvSpPr/>
          <p:nvPr/>
        </p:nvSpPr>
        <p:spPr>
          <a:xfrm>
            <a:off x="7947030" y="3271928"/>
            <a:ext cx="27863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alpha val="34000"/>
                  </a:schemeClr>
                </a:solidFill>
                <a:effectLst/>
                <a:latin typeface="Arial" panose="020B0604020202020204" pitchFamily="34" charset="0"/>
              </a:rPr>
              <a:t>Singing </a:t>
            </a:r>
            <a:r>
              <a:rPr lang="en-US" sz="2400" b="1" dirty="0">
                <a:solidFill>
                  <a:schemeClr val="tx1">
                    <a:alpha val="34000"/>
                  </a:schemeClr>
                </a:solidFill>
                <a:latin typeface="Arial" panose="020B0604020202020204" pitchFamily="34" charset="0"/>
              </a:rPr>
              <a:t>k</a:t>
            </a:r>
            <a:r>
              <a:rPr lang="en-US" sz="2400" b="1" dirty="0">
                <a:solidFill>
                  <a:schemeClr val="tx1">
                    <a:alpha val="34000"/>
                  </a:schemeClr>
                </a:solidFill>
                <a:effectLst/>
                <a:latin typeface="Arial" panose="020B0604020202020204" pitchFamily="34" charset="0"/>
              </a:rPr>
              <a:t>araoke?</a:t>
            </a:r>
            <a:endParaRPr lang="en-US" sz="2400" dirty="0">
              <a:solidFill>
                <a:schemeClr val="tx1">
                  <a:alpha val="34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966538-8781-0945-8E14-5ED56FCED59B}"/>
              </a:ext>
            </a:extLst>
          </p:cNvPr>
          <p:cNvSpPr/>
          <p:nvPr/>
        </p:nvSpPr>
        <p:spPr>
          <a:xfrm>
            <a:off x="5378594" y="2163770"/>
            <a:ext cx="42284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alpha val="34000"/>
                  </a:schemeClr>
                </a:solidFill>
                <a:latin typeface="Arial" panose="020B0604020202020204" pitchFamily="34" charset="0"/>
              </a:rPr>
              <a:t>Cheerleading</a:t>
            </a:r>
            <a:r>
              <a:rPr lang="en-US" sz="2800" b="1" dirty="0">
                <a:solidFill>
                  <a:schemeClr val="tx1">
                    <a:alpha val="34000"/>
                  </a:schemeClr>
                </a:solidFill>
                <a:effectLst/>
                <a:latin typeface="Arial" panose="020B0604020202020204" pitchFamily="34" charset="0"/>
              </a:rPr>
              <a:t>?</a:t>
            </a:r>
            <a:endParaRPr lang="en-US" sz="2800" dirty="0">
              <a:solidFill>
                <a:schemeClr val="tx1">
                  <a:alpha val="34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A2341B-26D0-8A43-A05E-94761201BA80}"/>
              </a:ext>
            </a:extLst>
          </p:cNvPr>
          <p:cNvSpPr/>
          <p:nvPr/>
        </p:nvSpPr>
        <p:spPr>
          <a:xfrm>
            <a:off x="5231218" y="2561976"/>
            <a:ext cx="44362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tx1">
                    <a:alpha val="34000"/>
                  </a:schemeClr>
                </a:solidFill>
                <a:latin typeface="Arial" panose="020B0604020202020204" pitchFamily="34" charset="0"/>
              </a:rPr>
              <a:t>Playing guitar</a:t>
            </a:r>
            <a:r>
              <a:rPr lang="en-US" sz="4400" b="1" dirty="0">
                <a:solidFill>
                  <a:schemeClr val="tx1">
                    <a:alpha val="34000"/>
                  </a:schemeClr>
                </a:solidFill>
                <a:effectLst/>
                <a:latin typeface="Arial" panose="020B0604020202020204" pitchFamily="34" charset="0"/>
              </a:rPr>
              <a:t>?</a:t>
            </a:r>
            <a:endParaRPr lang="en-US" sz="4400" dirty="0">
              <a:solidFill>
                <a:schemeClr val="tx1">
                  <a:alpha val="34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CA154B-7A99-0641-BE4E-C9B951F966DB}"/>
              </a:ext>
            </a:extLst>
          </p:cNvPr>
          <p:cNvSpPr/>
          <p:nvPr/>
        </p:nvSpPr>
        <p:spPr>
          <a:xfrm>
            <a:off x="2748735" y="2870350"/>
            <a:ext cx="27077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alpha val="34000"/>
                  </a:schemeClr>
                </a:solidFill>
                <a:latin typeface="Arial" panose="020B0604020202020204" pitchFamily="34" charset="0"/>
              </a:rPr>
              <a:t>Rock climbing?</a:t>
            </a:r>
            <a:endParaRPr lang="en-US" sz="2400" dirty="0">
              <a:solidFill>
                <a:schemeClr val="tx1">
                  <a:alpha val="34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9060A3C-A47C-5C40-8648-823294ABCD3F}"/>
              </a:ext>
            </a:extLst>
          </p:cNvPr>
          <p:cNvSpPr/>
          <p:nvPr/>
        </p:nvSpPr>
        <p:spPr>
          <a:xfrm>
            <a:off x="9458530" y="2720993"/>
            <a:ext cx="25497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tx1">
                    <a:alpha val="34000"/>
                  </a:schemeClr>
                </a:solidFill>
                <a:latin typeface="Arial" panose="020B0604020202020204" pitchFamily="34" charset="0"/>
              </a:rPr>
              <a:t>Bike riding</a:t>
            </a:r>
            <a:r>
              <a:rPr lang="en-US" sz="2800" b="1" dirty="0">
                <a:solidFill>
                  <a:schemeClr val="tx1">
                    <a:alpha val="34000"/>
                  </a:schemeClr>
                </a:solidFill>
                <a:effectLst/>
                <a:latin typeface="Arial" panose="020B0604020202020204" pitchFamily="34" charset="0"/>
              </a:rPr>
              <a:t>?</a:t>
            </a:r>
            <a:endParaRPr lang="en-US" sz="2800" dirty="0">
              <a:solidFill>
                <a:schemeClr val="tx1">
                  <a:alpha val="34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7B0AFA-7C75-5440-AA88-3874A4F0CF62}"/>
              </a:ext>
            </a:extLst>
          </p:cNvPr>
          <p:cNvSpPr/>
          <p:nvPr/>
        </p:nvSpPr>
        <p:spPr>
          <a:xfrm>
            <a:off x="403728" y="2840001"/>
            <a:ext cx="30088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1">
                    <a:alpha val="34000"/>
                  </a:schemeClr>
                </a:solidFill>
                <a:latin typeface="Arial" panose="020B0604020202020204" pitchFamily="34" charset="0"/>
              </a:rPr>
              <a:t>Dancing</a:t>
            </a:r>
            <a:r>
              <a:rPr lang="en-US" sz="3600" b="1" dirty="0">
                <a:solidFill>
                  <a:schemeClr val="tx1">
                    <a:alpha val="34000"/>
                  </a:schemeClr>
                </a:solidFill>
                <a:effectLst/>
                <a:latin typeface="Arial" panose="020B0604020202020204" pitchFamily="34" charset="0"/>
              </a:rPr>
              <a:t>?</a:t>
            </a:r>
            <a:endParaRPr lang="en-US" sz="3600" dirty="0">
              <a:solidFill>
                <a:schemeClr val="tx1">
                  <a:alpha val="34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358601-77A3-0C4E-A577-8F898FCDBC1D}"/>
              </a:ext>
            </a:extLst>
          </p:cNvPr>
          <p:cNvSpPr/>
          <p:nvPr/>
        </p:nvSpPr>
        <p:spPr>
          <a:xfrm>
            <a:off x="7004075" y="1786363"/>
            <a:ext cx="47371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1">
                    <a:alpha val="34000"/>
                  </a:schemeClr>
                </a:solidFill>
                <a:latin typeface="Arial" panose="020B0604020202020204" pitchFamily="34" charset="0"/>
              </a:rPr>
              <a:t>Making videos</a:t>
            </a:r>
            <a:r>
              <a:rPr lang="en-US" sz="2400" b="1" dirty="0">
                <a:solidFill>
                  <a:schemeClr val="tx1">
                    <a:alpha val="34000"/>
                  </a:schemeClr>
                </a:solidFill>
                <a:effectLst/>
                <a:latin typeface="Arial" panose="020B0604020202020204" pitchFamily="34" charset="0"/>
              </a:rPr>
              <a:t>?</a:t>
            </a:r>
            <a:endParaRPr lang="en-US" sz="2400" dirty="0">
              <a:solidFill>
                <a:schemeClr val="tx1">
                  <a:alpha val="34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C4336F0-EEA2-FB4B-B4CD-DD74F8C03B67}"/>
              </a:ext>
            </a:extLst>
          </p:cNvPr>
          <p:cNvSpPr/>
          <p:nvPr/>
        </p:nvSpPr>
        <p:spPr>
          <a:xfrm>
            <a:off x="8098339" y="2225970"/>
            <a:ext cx="473714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chemeClr val="tx1">
                    <a:alpha val="34000"/>
                  </a:schemeClr>
                </a:solidFill>
                <a:effectLst/>
                <a:latin typeface="Arial" panose="020B0604020202020204" pitchFamily="34" charset="0"/>
              </a:rPr>
              <a:t>Cooking or Baking?</a:t>
            </a:r>
            <a:endParaRPr lang="en-US" sz="2100" dirty="0">
              <a:solidFill>
                <a:schemeClr val="tx1">
                  <a:alpha val="34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E90FDE2-02D5-754D-AF50-2389CDC9F061}"/>
              </a:ext>
            </a:extLst>
          </p:cNvPr>
          <p:cNvSpPr/>
          <p:nvPr/>
        </p:nvSpPr>
        <p:spPr>
          <a:xfrm>
            <a:off x="1050078" y="5239309"/>
            <a:ext cx="71927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414140"/>
                </a:solidFill>
                <a:latin typeface="Arial" panose="020B0604020202020204" pitchFamily="34" charset="0"/>
              </a:rPr>
              <a:t>(hobbies, lessons, clubs, crafts, art, music, theater, etc.)</a:t>
            </a:r>
            <a:endParaRPr lang="en-US" dirty="0">
              <a:solidFill>
                <a:srgbClr val="414140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723319A9-E98F-D640-AF10-DA1CC7C427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588942"/>
              </p:ext>
            </p:extLst>
          </p:nvPr>
        </p:nvGraphicFramePr>
        <p:xfrm>
          <a:off x="1040097" y="4371310"/>
          <a:ext cx="10128647" cy="707886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4513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76730">
                  <a:extLst>
                    <a:ext uri="{9D8B030D-6E8A-4147-A177-3AD203B41FA5}">
                      <a16:colId xmlns:a16="http://schemas.microsoft.com/office/drawing/2014/main" val="3581219551"/>
                    </a:ext>
                  </a:extLst>
                </a:gridCol>
                <a:gridCol w="1007165">
                  <a:extLst>
                    <a:ext uri="{9D8B030D-6E8A-4147-A177-3AD203B41FA5}">
                      <a16:colId xmlns:a16="http://schemas.microsoft.com/office/drawing/2014/main" val="4140609156"/>
                    </a:ext>
                  </a:extLst>
                </a:gridCol>
                <a:gridCol w="1693440">
                  <a:extLst>
                    <a:ext uri="{9D8B030D-6E8A-4147-A177-3AD203B41FA5}">
                      <a16:colId xmlns:a16="http://schemas.microsoft.com/office/drawing/2014/main" val="683451413"/>
                    </a:ext>
                  </a:extLst>
                </a:gridCol>
              </a:tblGrid>
              <a:tr h="707886"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Activity: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902F">
                        <a:alpha val="8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2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Cost: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902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73226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35FB06A-57B6-8449-A9DC-C7DABBB13B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6909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005F21-FFAD-124F-BB2A-5E495C6F0F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55922" y="1576320"/>
            <a:ext cx="6423804" cy="10408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531835-0FDD-DC47-8020-2C0891F96B22}"/>
              </a:ext>
            </a:extLst>
          </p:cNvPr>
          <p:cNvSpPr/>
          <p:nvPr/>
        </p:nvSpPr>
        <p:spPr>
          <a:xfrm>
            <a:off x="-277125" y="3131483"/>
            <a:ext cx="7321869" cy="938238"/>
          </a:xfrm>
          <a:prstGeom prst="rect">
            <a:avLst/>
          </a:prstGeom>
          <a:solidFill>
            <a:srgbClr val="EC9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4ABE38-BA76-DB43-A88E-6B34CA75829C}"/>
              </a:ext>
            </a:extLst>
          </p:cNvPr>
          <p:cNvSpPr/>
          <p:nvPr/>
        </p:nvSpPr>
        <p:spPr>
          <a:xfrm>
            <a:off x="684263" y="3262030"/>
            <a:ext cx="59483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Post-Activity Discussion</a:t>
            </a:r>
            <a:endParaRPr lang="en-US" sz="3600" b="1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1E2C86-F38E-E246-95F8-38756FEB1D44}"/>
              </a:ext>
            </a:extLst>
          </p:cNvPr>
          <p:cNvSpPr/>
          <p:nvPr/>
        </p:nvSpPr>
        <p:spPr>
          <a:xfrm>
            <a:off x="755922" y="4965921"/>
            <a:ext cx="59483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414140"/>
                </a:solidFill>
                <a:latin typeface="Arial" panose="020B0604020202020204" pitchFamily="34" charset="0"/>
              </a:rPr>
              <a:t>Questions?</a:t>
            </a:r>
            <a:endParaRPr lang="en-US" sz="4800" dirty="0">
              <a:solidFill>
                <a:srgbClr val="41414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2806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AB67B1-C89D-BE43-AB33-67A98D1C5D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309"/>
          <a:stretch/>
        </p:blipFill>
        <p:spPr>
          <a:xfrm>
            <a:off x="0" y="0"/>
            <a:ext cx="12192000" cy="43480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310374-2133-4A4C-82C2-A2F5CE38C5BD}"/>
              </a:ext>
            </a:extLst>
          </p:cNvPr>
          <p:cNvSpPr txBox="1"/>
          <p:nvPr/>
        </p:nvSpPr>
        <p:spPr>
          <a:xfrm>
            <a:off x="10710469" y="6401257"/>
            <a:ext cx="12282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US" sz="1000"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BALANCE 2020</a:t>
            </a:r>
            <a:endParaRPr lang="en-US" sz="1000" dirty="0">
              <a:solidFill>
                <a:srgbClr val="4141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302D74-F783-8A4B-8471-6F09183223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55922" y="1576320"/>
            <a:ext cx="6423804" cy="10408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EE6DA4-0856-984E-B137-8CC279B38247}"/>
              </a:ext>
            </a:extLst>
          </p:cNvPr>
          <p:cNvSpPr txBox="1"/>
          <p:nvPr/>
        </p:nvSpPr>
        <p:spPr>
          <a:xfrm>
            <a:off x="579650" y="6099076"/>
            <a:ext cx="2438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coopteachers.com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77716-D919-3241-989B-2B5AAAD84D71}"/>
              </a:ext>
            </a:extLst>
          </p:cNvPr>
          <p:cNvSpPr txBox="1"/>
          <p:nvPr/>
        </p:nvSpPr>
        <p:spPr>
          <a:xfrm>
            <a:off x="579650" y="4717401"/>
            <a:ext cx="6449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2866C1B-6FAB-AB43-957B-BC5A67F50E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023" y="5248629"/>
            <a:ext cx="3180592" cy="77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57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C0FC19-1E1B-904F-873C-B2494E3409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1DA944-40F2-6843-BAD1-49E7EA728D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420178" y="457198"/>
            <a:ext cx="5351643" cy="585651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7183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CA2F92-EA15-C744-98A1-413E9D7207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25" b="782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B972A7C-2185-444C-BFB5-B882C15A266A}"/>
              </a:ext>
            </a:extLst>
          </p:cNvPr>
          <p:cNvSpPr/>
          <p:nvPr/>
        </p:nvSpPr>
        <p:spPr>
          <a:xfrm>
            <a:off x="-546785" y="637571"/>
            <a:ext cx="5128054" cy="146042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2ABC21-851D-954E-84C4-26A2463E8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337" y="903891"/>
            <a:ext cx="3467100" cy="952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FCC5FD-5ED5-1244-BCEC-AC007080D06A}"/>
              </a:ext>
            </a:extLst>
          </p:cNvPr>
          <p:cNvSpPr/>
          <p:nvPr/>
        </p:nvSpPr>
        <p:spPr>
          <a:xfrm>
            <a:off x="2955472" y="5600700"/>
            <a:ext cx="9535886" cy="804395"/>
          </a:xfrm>
          <a:prstGeom prst="rect">
            <a:avLst/>
          </a:prstGeom>
          <a:solidFill>
            <a:srgbClr val="EC90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744DEF1-FF09-2141-A89C-4DA41CF99EF0}"/>
              </a:ext>
            </a:extLst>
          </p:cNvPr>
          <p:cNvSpPr/>
          <p:nvPr/>
        </p:nvSpPr>
        <p:spPr>
          <a:xfrm>
            <a:off x="3128024" y="5769244"/>
            <a:ext cx="86775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</a:rPr>
              <a:t>Suggested Goal – Save 10% of your net monthly income</a:t>
            </a:r>
            <a:endParaRPr lang="en-US" sz="2400" b="1" dirty="0"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E5AC46-6467-2D46-9862-4B8742F37C37}"/>
              </a:ext>
            </a:extLst>
          </p:cNvPr>
          <p:cNvSpPr/>
          <p:nvPr/>
        </p:nvSpPr>
        <p:spPr>
          <a:xfrm>
            <a:off x="5002333" y="4700660"/>
            <a:ext cx="60521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>
                    <a:alpha val="75000"/>
                  </a:schemeClr>
                </a:solidFill>
                <a:latin typeface="Arial" panose="020B0604020202020204" pitchFamily="34" charset="0"/>
              </a:rPr>
              <a:t>Higher Education</a:t>
            </a:r>
            <a:endParaRPr lang="en-US" sz="4000" dirty="0">
              <a:solidFill>
                <a:schemeClr val="bg1">
                  <a:alpha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C1BFB4-FFA9-A345-8637-27AD96B13DAF}"/>
              </a:ext>
            </a:extLst>
          </p:cNvPr>
          <p:cNvSpPr/>
          <p:nvPr/>
        </p:nvSpPr>
        <p:spPr>
          <a:xfrm>
            <a:off x="8860556" y="3500239"/>
            <a:ext cx="260226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chemeClr val="bg1">
                    <a:alpha val="75000"/>
                  </a:schemeClr>
                </a:solidFill>
                <a:latin typeface="Arial" panose="020B0604020202020204" pitchFamily="34" charset="0"/>
              </a:rPr>
              <a:t>Retirement</a:t>
            </a:r>
            <a:endParaRPr lang="en-US" sz="3400" dirty="0">
              <a:solidFill>
                <a:schemeClr val="bg1">
                  <a:alpha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8B6406-1D89-A045-BCDE-A44CB877244E}"/>
              </a:ext>
            </a:extLst>
          </p:cNvPr>
          <p:cNvSpPr/>
          <p:nvPr/>
        </p:nvSpPr>
        <p:spPr>
          <a:xfrm>
            <a:off x="771530" y="4009143"/>
            <a:ext cx="260226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chemeClr val="bg1">
                    <a:alpha val="75000"/>
                  </a:schemeClr>
                </a:solidFill>
                <a:latin typeface="Arial" panose="020B0604020202020204" pitchFamily="34" charset="0"/>
              </a:rPr>
              <a:t>Wedding</a:t>
            </a:r>
            <a:endParaRPr lang="en-US" sz="3800" dirty="0">
              <a:solidFill>
                <a:schemeClr val="bg1">
                  <a:alpha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38E7C6-42C7-894A-B5F3-AEBE9A0503BE}"/>
              </a:ext>
            </a:extLst>
          </p:cNvPr>
          <p:cNvSpPr/>
          <p:nvPr/>
        </p:nvSpPr>
        <p:spPr>
          <a:xfrm>
            <a:off x="3081765" y="4086085"/>
            <a:ext cx="3716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>
                    <a:alpha val="75000"/>
                  </a:schemeClr>
                </a:solidFill>
                <a:latin typeface="Arial" panose="020B0604020202020204" pitchFamily="34" charset="0"/>
              </a:rPr>
              <a:t>Weekend Getaway</a:t>
            </a:r>
            <a:endParaRPr lang="en-US" sz="2800" dirty="0">
              <a:solidFill>
                <a:schemeClr val="bg1">
                  <a:alpha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654641-86F8-D343-BBBC-FC7FC961C90F}"/>
              </a:ext>
            </a:extLst>
          </p:cNvPr>
          <p:cNvSpPr/>
          <p:nvPr/>
        </p:nvSpPr>
        <p:spPr>
          <a:xfrm>
            <a:off x="5478005" y="3668538"/>
            <a:ext cx="4300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alpha val="75000"/>
                  </a:schemeClr>
                </a:solidFill>
                <a:latin typeface="Arial" panose="020B0604020202020204" pitchFamily="34" charset="0"/>
              </a:rPr>
              <a:t>Home Improvements</a:t>
            </a:r>
            <a:endParaRPr lang="en-US" sz="2400" dirty="0">
              <a:solidFill>
                <a:schemeClr val="bg1">
                  <a:alpha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577233-8695-3544-9363-FB9D64B08585}"/>
              </a:ext>
            </a:extLst>
          </p:cNvPr>
          <p:cNvSpPr/>
          <p:nvPr/>
        </p:nvSpPr>
        <p:spPr>
          <a:xfrm>
            <a:off x="2017242" y="4681871"/>
            <a:ext cx="37779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alpha val="75000"/>
                  </a:schemeClr>
                </a:solidFill>
                <a:latin typeface="Arial" panose="020B0604020202020204" pitchFamily="34" charset="0"/>
              </a:rPr>
              <a:t>Engagement Ring</a:t>
            </a:r>
            <a:endParaRPr lang="en-US" sz="2400" dirty="0">
              <a:solidFill>
                <a:schemeClr val="bg1">
                  <a:alpha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ED9D58-942E-E843-A962-2128E6A3EE1A}"/>
              </a:ext>
            </a:extLst>
          </p:cNvPr>
          <p:cNvSpPr/>
          <p:nvPr/>
        </p:nvSpPr>
        <p:spPr>
          <a:xfrm>
            <a:off x="6462003" y="4015877"/>
            <a:ext cx="23985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>
                    <a:alpha val="75000"/>
                  </a:schemeClr>
                </a:solidFill>
                <a:latin typeface="Arial" panose="020B0604020202020204" pitchFamily="34" charset="0"/>
              </a:rPr>
              <a:t>Charity</a:t>
            </a:r>
            <a:endParaRPr lang="en-US" sz="4400" dirty="0">
              <a:solidFill>
                <a:schemeClr val="bg1">
                  <a:alpha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86883C-2672-6041-BC9D-DB220B8B7F77}"/>
              </a:ext>
            </a:extLst>
          </p:cNvPr>
          <p:cNvSpPr/>
          <p:nvPr/>
        </p:nvSpPr>
        <p:spPr>
          <a:xfrm>
            <a:off x="9527391" y="4589537"/>
            <a:ext cx="1347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>
                    <a:alpha val="75000"/>
                  </a:schemeClr>
                </a:solidFill>
                <a:latin typeface="Arial" panose="020B0604020202020204" pitchFamily="34" charset="0"/>
              </a:rPr>
              <a:t>Gifts</a:t>
            </a:r>
            <a:endParaRPr lang="en-US" sz="3600" dirty="0">
              <a:solidFill>
                <a:schemeClr val="bg1">
                  <a:alpha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D49E16-ECA3-2B4D-AC82-D9CBEAB045C8}"/>
              </a:ext>
            </a:extLst>
          </p:cNvPr>
          <p:cNvSpPr/>
          <p:nvPr/>
        </p:nvSpPr>
        <p:spPr>
          <a:xfrm>
            <a:off x="2017242" y="3316647"/>
            <a:ext cx="36778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>
                    <a:alpha val="75000"/>
                  </a:schemeClr>
                </a:solidFill>
                <a:latin typeface="Arial" panose="020B0604020202020204" pitchFamily="34" charset="0"/>
              </a:rPr>
              <a:t>New iPhone</a:t>
            </a:r>
            <a:endParaRPr lang="en-US" sz="4400" dirty="0">
              <a:solidFill>
                <a:schemeClr val="bg1">
                  <a:alpha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CED3714-712E-3048-96ED-5F27E72460A1}"/>
              </a:ext>
            </a:extLst>
          </p:cNvPr>
          <p:cNvSpPr/>
          <p:nvPr/>
        </p:nvSpPr>
        <p:spPr>
          <a:xfrm>
            <a:off x="8663247" y="4143677"/>
            <a:ext cx="33274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>
                    <a:alpha val="75000"/>
                  </a:schemeClr>
                </a:solidFill>
                <a:latin typeface="Arial" panose="020B0604020202020204" pitchFamily="34" charset="0"/>
              </a:rPr>
              <a:t>5 Day Vacation</a:t>
            </a:r>
            <a:endParaRPr lang="en-US" sz="2400" dirty="0">
              <a:solidFill>
                <a:schemeClr val="bg1">
                  <a:alpha val="75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686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FC8F072-C279-B741-9E99-C688D9294E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6000"/>
          </a:blip>
          <a:srcRect t="7825" b="782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A0EE5D-92A9-6D4A-B67A-EA9D6BFB92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420178" y="457198"/>
            <a:ext cx="5351643" cy="5856514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73B328-85BE-5943-BE00-A29C73E28F95}"/>
              </a:ext>
            </a:extLst>
          </p:cNvPr>
          <p:cNvSpPr txBox="1"/>
          <p:nvPr/>
        </p:nvSpPr>
        <p:spPr>
          <a:xfrm>
            <a:off x="5972251" y="1832727"/>
            <a:ext cx="28484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456             4,110</a:t>
            </a:r>
          </a:p>
        </p:txBody>
      </p:sp>
    </p:spTree>
    <p:extLst>
      <p:ext uri="{BB962C8B-B14F-4D97-AF65-F5344CB8AC3E}">
        <p14:creationId xmlns:p14="http://schemas.microsoft.com/office/powerpoint/2010/main" val="147660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C2AD9D-65FC-EE4B-8CBB-A11254CE5A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20199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5F2DFE-7658-3A48-A9BF-4F3857FFB278}"/>
              </a:ext>
            </a:extLst>
          </p:cNvPr>
          <p:cNvSpPr/>
          <p:nvPr/>
        </p:nvSpPr>
        <p:spPr>
          <a:xfrm>
            <a:off x="-111211" y="1727614"/>
            <a:ext cx="5128054" cy="155928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13C441-89D2-5743-8191-0648EFFA8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410" y="2081119"/>
            <a:ext cx="3594100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65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33AA673-8CAE-A64D-8548-55AF29B4EF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201990" cy="68580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4D749EC-5144-6541-B757-F656E93BDA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710924"/>
              </p:ext>
            </p:extLst>
          </p:nvPr>
        </p:nvGraphicFramePr>
        <p:xfrm>
          <a:off x="3982488" y="1516172"/>
          <a:ext cx="2898689" cy="216408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898689">
                  <a:extLst>
                    <a:ext uri="{9D8B030D-6E8A-4147-A177-3AD203B41FA5}">
                      <a16:colId xmlns:a16="http://schemas.microsoft.com/office/drawing/2014/main" val="15664513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spc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Apartment</a:t>
                      </a:r>
                    </a:p>
                  </a:txBody>
                  <a:tcPr>
                    <a:solidFill>
                      <a:srgbClr val="EC902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119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spc="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bedroom</a:t>
                      </a:r>
                    </a:p>
                    <a:p>
                      <a:r>
                        <a:rPr lang="en-US" sz="2200" spc="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bathroom</a:t>
                      </a:r>
                    </a:p>
                    <a:p>
                      <a:r>
                        <a:rPr lang="en-US" sz="2200" spc="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 square feet</a:t>
                      </a: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892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400" spc="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$830</a:t>
                      </a:r>
                    </a:p>
                  </a:txBody>
                  <a:tcPr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49831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3AE0898-CE1E-C74B-B7E4-2813A56B34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5197331"/>
              </p:ext>
            </p:extLst>
          </p:nvPr>
        </p:nvGraphicFramePr>
        <p:xfrm>
          <a:off x="7329976" y="1516172"/>
          <a:ext cx="3041822" cy="216408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3041822">
                  <a:extLst>
                    <a:ext uri="{9D8B030D-6E8A-4147-A177-3AD203B41FA5}">
                      <a16:colId xmlns:a16="http://schemas.microsoft.com/office/drawing/2014/main" val="15664513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Mobile Home</a:t>
                      </a:r>
                    </a:p>
                  </a:txBody>
                  <a:tcPr>
                    <a:solidFill>
                      <a:srgbClr val="EC902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119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bedroom</a:t>
                      </a:r>
                    </a:p>
                    <a:p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bathroom</a:t>
                      </a:r>
                    </a:p>
                    <a:p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1500 square feet</a:t>
                      </a: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892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$934</a:t>
                      </a:r>
                    </a:p>
                  </a:txBody>
                  <a:tcPr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49831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FDCB114-A254-7849-980B-957FB8402C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908840"/>
              </p:ext>
            </p:extLst>
          </p:nvPr>
        </p:nvGraphicFramePr>
        <p:xfrm>
          <a:off x="635000" y="3860560"/>
          <a:ext cx="3200400" cy="216408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15664513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Small Single Family</a:t>
                      </a:r>
                    </a:p>
                  </a:txBody>
                  <a:tcPr>
                    <a:solidFill>
                      <a:srgbClr val="EC902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119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bedroom</a:t>
                      </a:r>
                    </a:p>
                    <a:p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 bathroom</a:t>
                      </a:r>
                    </a:p>
                    <a:p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950 square feet</a:t>
                      </a: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892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$1,742</a:t>
                      </a:r>
                    </a:p>
                  </a:txBody>
                  <a:tcPr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498319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CC7545B-0534-CA4C-AD7A-78C948D30E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540729"/>
              </p:ext>
            </p:extLst>
          </p:nvPr>
        </p:nvGraphicFramePr>
        <p:xfrm>
          <a:off x="4255019" y="3860560"/>
          <a:ext cx="3657600" cy="216408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15664513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Medium Single Family</a:t>
                      </a:r>
                    </a:p>
                  </a:txBody>
                  <a:tcPr>
                    <a:solidFill>
                      <a:srgbClr val="EC902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119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bedroom</a:t>
                      </a:r>
                    </a:p>
                    <a:p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bathroom</a:t>
                      </a:r>
                    </a:p>
                    <a:p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1750 square feet</a:t>
                      </a: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892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$2,079</a:t>
                      </a:r>
                    </a:p>
                  </a:txBody>
                  <a:tcPr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498319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0A24B2E-3B18-9949-B1BA-A75DDEE08F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338093"/>
              </p:ext>
            </p:extLst>
          </p:nvPr>
        </p:nvGraphicFramePr>
        <p:xfrm>
          <a:off x="8332238" y="3872302"/>
          <a:ext cx="3364462" cy="216408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3364462">
                  <a:extLst>
                    <a:ext uri="{9D8B030D-6E8A-4147-A177-3AD203B41FA5}">
                      <a16:colId xmlns:a16="http://schemas.microsoft.com/office/drawing/2014/main" val="15664513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Large Single Family</a:t>
                      </a:r>
                    </a:p>
                  </a:txBody>
                  <a:tcPr>
                    <a:solidFill>
                      <a:srgbClr val="EC902F">
                        <a:alpha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119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bedroom</a:t>
                      </a:r>
                    </a:p>
                    <a:p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bathroom</a:t>
                      </a:r>
                    </a:p>
                    <a:p>
                      <a:r>
                        <a:rPr lang="en-US" sz="22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2500 square feet</a:t>
                      </a: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892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40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$3,075</a:t>
                      </a:r>
                    </a:p>
                  </a:txBody>
                  <a:tcPr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498319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09483695-6948-DD4E-B791-56503FA1A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19" y="384628"/>
            <a:ext cx="3594100" cy="901700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8D66B0F3-4666-3742-8B87-DF376654EB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960214"/>
              </p:ext>
            </p:extLst>
          </p:nvPr>
        </p:nvGraphicFramePr>
        <p:xfrm>
          <a:off x="635000" y="1516172"/>
          <a:ext cx="2898689" cy="216408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2898689">
                  <a:extLst>
                    <a:ext uri="{9D8B030D-6E8A-4147-A177-3AD203B41FA5}">
                      <a16:colId xmlns:a16="http://schemas.microsoft.com/office/drawing/2014/main" val="15664513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spc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Apartment</a:t>
                      </a:r>
                    </a:p>
                  </a:txBody>
                  <a:tcPr>
                    <a:solidFill>
                      <a:srgbClr val="EC902F">
                        <a:alpha val="8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119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spc="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bedroom</a:t>
                      </a:r>
                    </a:p>
                    <a:p>
                      <a:r>
                        <a:rPr lang="en-US" sz="2200" spc="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bathroom</a:t>
                      </a:r>
                    </a:p>
                    <a:p>
                      <a:r>
                        <a:rPr lang="en-US" sz="2200" spc="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550 square feet</a:t>
                      </a:r>
                    </a:p>
                  </a:txBody>
                  <a:tcPr>
                    <a:solidFill>
                      <a:schemeClr val="accent3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2892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400" spc="0" dirty="0">
                          <a:solidFill>
                            <a:srgbClr val="41414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$688</a:t>
                      </a:r>
                    </a:p>
                  </a:txBody>
                  <a:tcPr>
                    <a:solidFill>
                      <a:schemeClr val="accent3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498319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5867840E-B599-8645-81B5-A259897C4B9F}"/>
              </a:ext>
            </a:extLst>
          </p:cNvPr>
          <p:cNvSpPr txBox="1"/>
          <p:nvPr/>
        </p:nvSpPr>
        <p:spPr>
          <a:xfrm>
            <a:off x="635000" y="6230978"/>
            <a:ext cx="8491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Includes: Utilities, Insurance, Maintenance, Taxes, and Lawn Care.</a:t>
            </a:r>
          </a:p>
        </p:txBody>
      </p:sp>
    </p:spTree>
    <p:extLst>
      <p:ext uri="{BB962C8B-B14F-4D97-AF65-F5344CB8AC3E}">
        <p14:creationId xmlns:p14="http://schemas.microsoft.com/office/powerpoint/2010/main" val="441705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23D932-2B5A-F24F-B24F-F8787189B8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" y="0"/>
            <a:ext cx="12229738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E24965-C4FB-0C4D-8B6D-A80E505310A4}"/>
              </a:ext>
            </a:extLst>
          </p:cNvPr>
          <p:cNvSpPr/>
          <p:nvPr/>
        </p:nvSpPr>
        <p:spPr>
          <a:xfrm>
            <a:off x="-152596" y="1161535"/>
            <a:ext cx="7887926" cy="163109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5C5CD0-9613-8540-9AB6-B48FA695D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99" y="1552637"/>
            <a:ext cx="6756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19868</TotalTime>
  <Words>860</Words>
  <Application>Microsoft Macintosh PowerPoint</Application>
  <PresentationFormat>Widescreen</PresentationFormat>
  <Paragraphs>357</Paragraphs>
  <Slides>33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BALANCEDLife_powerpoint</dc:title>
  <dc:subject>Mid Cost of Living</dc:subject>
  <dc:creator>BALANCE</dc:creator>
  <cp:keywords/>
  <dc:description/>
  <cp:lastModifiedBy>John Honaker</cp:lastModifiedBy>
  <cp:revision>145</cp:revision>
  <cp:lastPrinted>2019-06-14T20:44:37Z</cp:lastPrinted>
  <dcterms:created xsi:type="dcterms:W3CDTF">2019-03-16T08:34:08Z</dcterms:created>
  <dcterms:modified xsi:type="dcterms:W3CDTF">2020-10-05T20:54:36Z</dcterms:modified>
  <cp:category/>
</cp:coreProperties>
</file>